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2" r:id="rId9"/>
    <p:sldId id="269" r:id="rId10"/>
    <p:sldId id="270"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F10FC-D101-44EF-8E4F-E6A7DEEEE26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27789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F10FC-D101-44EF-8E4F-E6A7DEEEE26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309627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F10FC-D101-44EF-8E4F-E6A7DEEEE26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164346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F10FC-D101-44EF-8E4F-E6A7DEEEE26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272543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F10FC-D101-44EF-8E4F-E6A7DEEEE26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378815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0F10FC-D101-44EF-8E4F-E6A7DEEEE26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9847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F10FC-D101-44EF-8E4F-E6A7DEEEE26D}"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85056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F10FC-D101-44EF-8E4F-E6A7DEEEE26D}"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176310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10FC-D101-44EF-8E4F-E6A7DEEEE26D}"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53895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F10FC-D101-44EF-8E4F-E6A7DEEEE26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177847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F10FC-D101-44EF-8E4F-E6A7DEEEE26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234C3-1A51-476E-8C6C-D0FEF71CFBAE}" type="slidenum">
              <a:rPr lang="en-US" smtClean="0"/>
              <a:t>‹#›</a:t>
            </a:fld>
            <a:endParaRPr lang="en-US"/>
          </a:p>
        </p:txBody>
      </p:sp>
    </p:spTree>
    <p:extLst>
      <p:ext uri="{BB962C8B-B14F-4D97-AF65-F5344CB8AC3E}">
        <p14:creationId xmlns:p14="http://schemas.microsoft.com/office/powerpoint/2010/main" val="361965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F10FC-D101-44EF-8E4F-E6A7DEEEE26D}" type="datetimeFigureOut">
              <a:rPr lang="en-US" smtClean="0"/>
              <a:t>3/16/2017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234C3-1A51-476E-8C6C-D0FEF71CFBAE}" type="slidenum">
              <a:rPr lang="en-US" smtClean="0"/>
              <a:t>‹#›</a:t>
            </a:fld>
            <a:endParaRPr lang="en-US"/>
          </a:p>
        </p:txBody>
      </p:sp>
    </p:spTree>
    <p:extLst>
      <p:ext uri="{BB962C8B-B14F-4D97-AF65-F5344CB8AC3E}">
        <p14:creationId xmlns:p14="http://schemas.microsoft.com/office/powerpoint/2010/main" val="1049676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1450"/>
            <a:ext cx="9144000" cy="2387600"/>
          </a:xfrm>
        </p:spPr>
        <p:txBody>
          <a:bodyPr/>
          <a:lstStyle/>
          <a:p>
            <a:r>
              <a:rPr lang="en-US" dirty="0" smtClean="0"/>
              <a:t>How to read an ECG</a:t>
            </a:r>
            <a:endParaRPr lang="en-US" dirty="0"/>
          </a:p>
        </p:txBody>
      </p:sp>
      <p:sp>
        <p:nvSpPr>
          <p:cNvPr id="3" name="Subtitle 2"/>
          <p:cNvSpPr>
            <a:spLocks noGrp="1"/>
          </p:cNvSpPr>
          <p:nvPr>
            <p:ph type="subTitle" idx="1"/>
          </p:nvPr>
        </p:nvSpPr>
        <p:spPr>
          <a:xfrm>
            <a:off x="442174" y="5083108"/>
            <a:ext cx="9144000" cy="1655762"/>
          </a:xfrm>
        </p:spPr>
        <p:txBody>
          <a:bodyPr/>
          <a:lstStyle/>
          <a:p>
            <a:r>
              <a:rPr lang="en-US" dirty="0" smtClean="0"/>
              <a:t>Dr T A DIALLO   Cardiologist EFSTH</a:t>
            </a:r>
            <a:endParaRPr lang="en-US" dirty="0"/>
          </a:p>
        </p:txBody>
      </p:sp>
    </p:spTree>
    <p:extLst>
      <p:ext uri="{BB962C8B-B14F-4D97-AF65-F5344CB8AC3E}">
        <p14:creationId xmlns:p14="http://schemas.microsoft.com/office/powerpoint/2010/main" val="348411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in practice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Check the </a:t>
            </a:r>
            <a:r>
              <a:rPr lang="en-US" dirty="0" smtClean="0">
                <a:solidFill>
                  <a:srgbClr val="FF0000"/>
                </a:solidFill>
              </a:rPr>
              <a:t>calibration,</a:t>
            </a:r>
            <a:r>
              <a:rPr lang="en-US" dirty="0" smtClean="0"/>
              <a:t>   usually </a:t>
            </a:r>
            <a:r>
              <a:rPr lang="en-US" dirty="0" smtClean="0">
                <a:solidFill>
                  <a:srgbClr val="FF0000"/>
                </a:solidFill>
              </a:rPr>
              <a:t>1mv/10mm</a:t>
            </a:r>
            <a:r>
              <a:rPr lang="en-US" dirty="0" smtClean="0"/>
              <a:t> amplitude, and the </a:t>
            </a:r>
            <a:r>
              <a:rPr lang="en-US" i="1" dirty="0" smtClean="0"/>
              <a:t>paper speed </a:t>
            </a:r>
            <a:r>
              <a:rPr lang="en-US" dirty="0" smtClean="0">
                <a:solidFill>
                  <a:srgbClr val="FF0000"/>
                </a:solidFill>
              </a:rPr>
              <a:t>25mm/s</a:t>
            </a:r>
          </a:p>
          <a:p>
            <a:r>
              <a:rPr lang="en-US" dirty="0" smtClean="0"/>
              <a:t>1 Determine rhythm (sinus?) and Cardiac frequency</a:t>
            </a:r>
            <a:endParaRPr lang="en-US" dirty="0"/>
          </a:p>
          <a:p>
            <a:r>
              <a:rPr lang="en-US" dirty="0" smtClean="0"/>
              <a:t>2 </a:t>
            </a:r>
            <a:r>
              <a:rPr lang="en-US" dirty="0" err="1" smtClean="0"/>
              <a:t>Analyse</a:t>
            </a:r>
            <a:r>
              <a:rPr lang="en-US" dirty="0" smtClean="0"/>
              <a:t> </a:t>
            </a:r>
            <a:r>
              <a:rPr lang="en-US" i="1" dirty="0" smtClean="0"/>
              <a:t>in the order </a:t>
            </a:r>
            <a:r>
              <a:rPr lang="en-US" dirty="0" smtClean="0"/>
              <a:t>waves and segments:</a:t>
            </a:r>
          </a:p>
          <a:p>
            <a:pPr marL="514350" indent="-514350">
              <a:buAutoNum type="alphaLcPeriod"/>
            </a:pPr>
            <a:r>
              <a:rPr lang="en-US" dirty="0" smtClean="0"/>
              <a:t>P wave</a:t>
            </a:r>
          </a:p>
          <a:p>
            <a:pPr marL="514350" indent="-514350">
              <a:buAutoNum type="alphaLcPeriod"/>
            </a:pPr>
            <a:r>
              <a:rPr lang="en-US" dirty="0" smtClean="0"/>
              <a:t>PR space, from the start of P to the start of QRS</a:t>
            </a:r>
          </a:p>
          <a:p>
            <a:pPr marL="514350" indent="-514350">
              <a:buAutoNum type="alphaLcPeriod"/>
            </a:pPr>
            <a:r>
              <a:rPr lang="en-US" dirty="0" smtClean="0"/>
              <a:t>Morphology and QRS complex duration</a:t>
            </a:r>
          </a:p>
          <a:p>
            <a:pPr marL="514350" indent="-514350">
              <a:buAutoNum type="alphaLcPeriod"/>
            </a:pPr>
            <a:r>
              <a:rPr lang="en-US" dirty="0" smtClean="0"/>
              <a:t>QRS axis ,    Q wave &lt;1/3 of corresponding R , duration &lt;40ms</a:t>
            </a:r>
          </a:p>
          <a:p>
            <a:pPr marL="514350" indent="-514350">
              <a:buAutoNum type="alphaLcPeriod"/>
            </a:pPr>
            <a:r>
              <a:rPr lang="en-US" dirty="0" smtClean="0"/>
              <a:t>ST segment (End of QRS to the start of T wave)</a:t>
            </a:r>
          </a:p>
          <a:p>
            <a:pPr marL="514350" indent="-514350">
              <a:buAutoNum type="alphaLcPeriod"/>
            </a:pPr>
            <a:r>
              <a:rPr lang="en-US" dirty="0" smtClean="0"/>
              <a:t>T morphology</a:t>
            </a:r>
          </a:p>
          <a:p>
            <a:pPr marL="514350" indent="-514350">
              <a:buAutoNum type="alphaLcPeriod"/>
            </a:pPr>
            <a:r>
              <a:rPr lang="en-US" dirty="0" smtClean="0"/>
              <a:t>QT interval (start QRS - end of T) normal  &lt;440ms at 60 bpm</a:t>
            </a:r>
          </a:p>
          <a:p>
            <a:pPr marL="0" indent="0">
              <a:buNone/>
            </a:pPr>
            <a:r>
              <a:rPr lang="en-US" dirty="0" smtClean="0"/>
              <a:t>.Make a synthesis of abnormalities found</a:t>
            </a:r>
          </a:p>
          <a:p>
            <a:pPr marL="0" indent="0">
              <a:buNone/>
            </a:pPr>
            <a:r>
              <a:rPr lang="en-US" dirty="0" smtClean="0"/>
              <a:t>.Propose an interpretation</a:t>
            </a:r>
            <a:endParaRPr lang="en-US" dirty="0"/>
          </a:p>
        </p:txBody>
      </p:sp>
    </p:spTree>
    <p:extLst>
      <p:ext uri="{BB962C8B-B14F-4D97-AF65-F5344CB8AC3E}">
        <p14:creationId xmlns:p14="http://schemas.microsoft.com/office/powerpoint/2010/main" val="226444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367"/>
            <a:ext cx="10515600" cy="1325563"/>
          </a:xfrm>
        </p:spPr>
        <p:txBody>
          <a:bodyPr/>
          <a:lstStyle/>
          <a:p>
            <a:r>
              <a:rPr lang="en-US" dirty="0" smtClean="0"/>
              <a:t>The P Wave</a:t>
            </a:r>
            <a:endParaRPr lang="en-US" dirty="0"/>
          </a:p>
        </p:txBody>
      </p:sp>
      <p:sp>
        <p:nvSpPr>
          <p:cNvPr id="3" name="Content Placeholder 2"/>
          <p:cNvSpPr>
            <a:spLocks noGrp="1"/>
          </p:cNvSpPr>
          <p:nvPr>
            <p:ph idx="1"/>
          </p:nvPr>
        </p:nvSpPr>
        <p:spPr>
          <a:xfrm>
            <a:off x="645017" y="1400621"/>
            <a:ext cx="5150476" cy="5566849"/>
          </a:xfrm>
        </p:spPr>
        <p:txBody>
          <a:bodyPr>
            <a:normAutofit fontScale="77500" lnSpcReduction="20000"/>
          </a:bodyPr>
          <a:lstStyle/>
          <a:p>
            <a:r>
              <a:rPr lang="en-US" dirty="0" smtClean="0"/>
              <a:t>The P wave is the graphic representation of atrial electrical activation. It normally has a duration of </a:t>
            </a:r>
            <a:r>
              <a:rPr lang="en-US" dirty="0" smtClean="0">
                <a:solidFill>
                  <a:srgbClr val="FF0000"/>
                </a:solidFill>
              </a:rPr>
              <a:t>50–120 ms </a:t>
            </a:r>
            <a:r>
              <a:rPr lang="en-US" dirty="0" smtClean="0"/>
              <a:t>and a maximum amplitude of </a:t>
            </a:r>
            <a:r>
              <a:rPr lang="en-US" dirty="0" smtClean="0">
                <a:solidFill>
                  <a:srgbClr val="FF0000"/>
                </a:solidFill>
              </a:rPr>
              <a:t>2.5 millimeters </a:t>
            </a:r>
            <a:r>
              <a:rPr lang="en-US" dirty="0" smtClean="0"/>
              <a:t>(generally recorded in lead II). </a:t>
            </a:r>
          </a:p>
          <a:p>
            <a:r>
              <a:rPr lang="en-US" dirty="0" smtClean="0"/>
              <a:t>Atrial</a:t>
            </a:r>
            <a:r>
              <a:rPr lang="en-US" dirty="0"/>
              <a:t> </a:t>
            </a:r>
            <a:r>
              <a:rPr lang="en-US" dirty="0" smtClean="0"/>
              <a:t>depolarization normally proceeds downward from the SA node and from right to left. The mean electrical axis in the frontal plane thus ranges from +10d to +90d. The P wave is positive in the inferior leads, negative in lead </a:t>
            </a:r>
            <a:r>
              <a:rPr lang="en-US" dirty="0" err="1" smtClean="0"/>
              <a:t>aVR</a:t>
            </a:r>
            <a:r>
              <a:rPr lang="en-US" dirty="0" smtClean="0"/>
              <a:t>, and positive in all the precordial leads except V1, where it is biphasic (positive, then negative).</a:t>
            </a:r>
          </a:p>
          <a:p>
            <a:r>
              <a:rPr lang="en-US" dirty="0" smtClean="0"/>
              <a:t>Deviations from these norms are suggestive of an ectopic atrial rhythm. </a:t>
            </a:r>
          </a:p>
          <a:p>
            <a:r>
              <a:rPr lang="en-US" dirty="0" smtClean="0"/>
              <a:t>The P wave includes two components: the first corresponds to the activation of the right atrium, the second to that of the left atrium.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708" y="1664930"/>
            <a:ext cx="5077612" cy="4207836"/>
          </a:xfrm>
          <a:prstGeom prst="rect">
            <a:avLst/>
          </a:prstGeom>
        </p:spPr>
      </p:pic>
    </p:spTree>
    <p:extLst>
      <p:ext uri="{BB962C8B-B14F-4D97-AF65-F5344CB8AC3E}">
        <p14:creationId xmlns:p14="http://schemas.microsoft.com/office/powerpoint/2010/main" val="260762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 Interval</a:t>
            </a:r>
          </a:p>
        </p:txBody>
      </p:sp>
      <p:sp>
        <p:nvSpPr>
          <p:cNvPr id="3" name="Content Placeholder 2"/>
          <p:cNvSpPr>
            <a:spLocks noGrp="1"/>
          </p:cNvSpPr>
          <p:nvPr>
            <p:ph idx="1"/>
          </p:nvPr>
        </p:nvSpPr>
        <p:spPr>
          <a:xfrm>
            <a:off x="838200" y="1825625"/>
            <a:ext cx="4300470" cy="4351338"/>
          </a:xfrm>
        </p:spPr>
        <p:txBody>
          <a:bodyPr/>
          <a:lstStyle/>
          <a:p>
            <a:r>
              <a:rPr lang="en-US" dirty="0"/>
              <a:t>The PR interval represents the time needed </a:t>
            </a:r>
            <a:r>
              <a:rPr lang="en-US" dirty="0" smtClean="0"/>
              <a:t>for atrioventricular </a:t>
            </a:r>
            <a:r>
              <a:rPr lang="en-US" dirty="0"/>
              <a:t>conduction. It is measured </a:t>
            </a:r>
            <a:r>
              <a:rPr lang="en-US" dirty="0" smtClean="0"/>
              <a:t>from the </a:t>
            </a:r>
            <a:r>
              <a:rPr lang="en-US" dirty="0"/>
              <a:t>beginning of atrial activation to the </a:t>
            </a:r>
            <a:r>
              <a:rPr lang="en-US" dirty="0" smtClean="0"/>
              <a:t>beginning of </a:t>
            </a:r>
            <a:r>
              <a:rPr lang="en-US" dirty="0"/>
              <a:t>ventricular activation, and its normal </a:t>
            </a:r>
            <a:r>
              <a:rPr lang="en-US" dirty="0" err="1" smtClean="0"/>
              <a:t>durationis</a:t>
            </a:r>
            <a:r>
              <a:rPr lang="en-US" dirty="0" smtClean="0"/>
              <a:t> </a:t>
            </a:r>
            <a:r>
              <a:rPr lang="en-US" dirty="0"/>
              <a:t>from </a:t>
            </a:r>
            <a:r>
              <a:rPr lang="en-US" dirty="0">
                <a:solidFill>
                  <a:srgbClr val="FF0000"/>
                </a:solidFill>
              </a:rPr>
              <a:t>120 to 200 ms</a:t>
            </a:r>
          </a:p>
        </p:txBody>
      </p:sp>
    </p:spTree>
    <p:extLst>
      <p:ext uri="{BB962C8B-B14F-4D97-AF65-F5344CB8AC3E}">
        <p14:creationId xmlns:p14="http://schemas.microsoft.com/office/powerpoint/2010/main" val="239201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QRS Complex</a:t>
            </a:r>
          </a:p>
        </p:txBody>
      </p:sp>
      <p:sp>
        <p:nvSpPr>
          <p:cNvPr id="3" name="Content Placeholder 2"/>
          <p:cNvSpPr>
            <a:spLocks noGrp="1"/>
          </p:cNvSpPr>
          <p:nvPr>
            <p:ph idx="1"/>
          </p:nvPr>
        </p:nvSpPr>
        <p:spPr>
          <a:xfrm>
            <a:off x="838200" y="1326525"/>
            <a:ext cx="4583806" cy="5769734"/>
          </a:xfrm>
        </p:spPr>
        <p:txBody>
          <a:bodyPr>
            <a:normAutofit fontScale="62500" lnSpcReduction="20000"/>
          </a:bodyPr>
          <a:lstStyle/>
          <a:p>
            <a:r>
              <a:rPr lang="en-US" dirty="0"/>
              <a:t>The QRS complex represents ventricular </a:t>
            </a:r>
            <a:r>
              <a:rPr lang="en-US" dirty="0" smtClean="0"/>
              <a:t>depolarization, which </a:t>
            </a:r>
            <a:r>
              <a:rPr lang="en-US" dirty="0"/>
              <a:t>begins in the </a:t>
            </a:r>
            <a:r>
              <a:rPr lang="en-US" dirty="0" smtClean="0"/>
              <a:t>interventricular septum</a:t>
            </a:r>
            <a:r>
              <a:rPr lang="en-US" dirty="0"/>
              <a:t>, proceeding from the endocardium </a:t>
            </a:r>
            <a:r>
              <a:rPr lang="en-US" dirty="0" smtClean="0"/>
              <a:t>to the </a:t>
            </a:r>
            <a:r>
              <a:rPr lang="en-US" dirty="0"/>
              <a:t>epicardium and from left to right</a:t>
            </a:r>
            <a:r>
              <a:rPr lang="en-US" dirty="0" smtClean="0"/>
              <a:t>.</a:t>
            </a:r>
          </a:p>
          <a:p>
            <a:r>
              <a:rPr lang="en-US" dirty="0" smtClean="0"/>
              <a:t> </a:t>
            </a:r>
            <a:r>
              <a:rPr lang="en-US" dirty="0"/>
              <a:t>It </a:t>
            </a:r>
            <a:r>
              <a:rPr lang="en-US" dirty="0" smtClean="0"/>
              <a:t>then extends </a:t>
            </a:r>
            <a:r>
              <a:rPr lang="en-US" dirty="0"/>
              <a:t>to the free anterior walls and finally </a:t>
            </a:r>
            <a:r>
              <a:rPr lang="en-US" dirty="0" smtClean="0"/>
              <a:t>the </a:t>
            </a:r>
            <a:r>
              <a:rPr lang="en-US" dirty="0" err="1" smtClean="0"/>
              <a:t>posterobasal</a:t>
            </a:r>
            <a:r>
              <a:rPr lang="en-US" dirty="0" smtClean="0"/>
              <a:t> </a:t>
            </a:r>
            <a:r>
              <a:rPr lang="en-US" dirty="0"/>
              <a:t>regions of the two ventricles</a:t>
            </a:r>
          </a:p>
          <a:p>
            <a:r>
              <a:rPr lang="en-US" dirty="0" smtClean="0"/>
              <a:t> </a:t>
            </a:r>
            <a:r>
              <a:rPr lang="en-US" dirty="0"/>
              <a:t>The main direction of the </a:t>
            </a:r>
            <a:r>
              <a:rPr lang="en-US" dirty="0" smtClean="0"/>
              <a:t>depolarization </a:t>
            </a:r>
            <a:r>
              <a:rPr lang="en-US" dirty="0" err="1" smtClean="0"/>
              <a:t>wavefront</a:t>
            </a:r>
            <a:r>
              <a:rPr lang="en-US" dirty="0" smtClean="0"/>
              <a:t> </a:t>
            </a:r>
            <a:r>
              <a:rPr lang="en-US" dirty="0"/>
              <a:t>is from top to bottom and </a:t>
            </a:r>
            <a:r>
              <a:rPr lang="en-US" dirty="0" smtClean="0"/>
              <a:t>from right </a:t>
            </a:r>
            <a:r>
              <a:rPr lang="en-US" dirty="0"/>
              <a:t>to left in the frontal plane and from back </a:t>
            </a:r>
            <a:r>
              <a:rPr lang="en-US" dirty="0" smtClean="0"/>
              <a:t>to front </a:t>
            </a:r>
            <a:r>
              <a:rPr lang="en-US" dirty="0"/>
              <a:t>and from right to left in the </a:t>
            </a:r>
            <a:r>
              <a:rPr lang="en-US" dirty="0" smtClean="0"/>
              <a:t>horizontal plane.</a:t>
            </a:r>
          </a:p>
          <a:p>
            <a:r>
              <a:rPr lang="en-US" dirty="0" smtClean="0"/>
              <a:t>In </a:t>
            </a:r>
            <a:r>
              <a:rPr lang="en-US" dirty="0"/>
              <a:t>the frontal plane, the electrical axis </a:t>
            </a:r>
            <a:r>
              <a:rPr lang="en-US" dirty="0" smtClean="0"/>
              <a:t>of the </a:t>
            </a:r>
            <a:r>
              <a:rPr lang="en-US" dirty="0"/>
              <a:t>QRS complex generally ranges from </a:t>
            </a:r>
            <a:r>
              <a:rPr lang="en-US" dirty="0" smtClean="0"/>
              <a:t>10d to +80d</a:t>
            </a:r>
            <a:endParaRPr lang="en-US" dirty="0"/>
          </a:p>
          <a:p>
            <a:r>
              <a:rPr lang="en-US" dirty="0"/>
              <a:t>The normal QRS complex has a duration </a:t>
            </a:r>
            <a:r>
              <a:rPr lang="en-US" dirty="0" smtClean="0"/>
              <a:t>of </a:t>
            </a:r>
            <a:r>
              <a:rPr lang="en-US" dirty="0" smtClean="0">
                <a:solidFill>
                  <a:srgbClr val="FF0000"/>
                </a:solidFill>
              </a:rPr>
              <a:t>60–100 </a:t>
            </a:r>
            <a:r>
              <a:rPr lang="en-US" dirty="0" err="1">
                <a:solidFill>
                  <a:srgbClr val="FF0000"/>
                </a:solidFill>
              </a:rPr>
              <a:t>ms</a:t>
            </a:r>
            <a:r>
              <a:rPr lang="en-US" dirty="0" err="1"/>
              <a:t>.</a:t>
            </a:r>
            <a:r>
              <a:rPr lang="en-US" dirty="0"/>
              <a:t> The Q wave is the first </a:t>
            </a:r>
            <a:r>
              <a:rPr lang="en-US" dirty="0" smtClean="0"/>
              <a:t>negative deflection </a:t>
            </a:r>
            <a:r>
              <a:rPr lang="en-US" dirty="0"/>
              <a:t>after the P wave, the R wave is </a:t>
            </a:r>
            <a:r>
              <a:rPr lang="en-US" dirty="0" smtClean="0"/>
              <a:t>the first </a:t>
            </a:r>
            <a:r>
              <a:rPr lang="en-US" dirty="0"/>
              <a:t>positive deflection, and S wave is the </a:t>
            </a:r>
            <a:r>
              <a:rPr lang="en-US" dirty="0" smtClean="0"/>
              <a:t>first negative </a:t>
            </a:r>
            <a:r>
              <a:rPr lang="en-US" dirty="0"/>
              <a:t>deflection after the R wave. </a:t>
            </a:r>
          </a:p>
          <a:p>
            <a:r>
              <a:rPr lang="en-US" dirty="0" smtClean="0"/>
              <a:t>A second positive </a:t>
            </a:r>
            <a:r>
              <a:rPr lang="en-US" dirty="0"/>
              <a:t>deflection sometimes follows the S </a:t>
            </a:r>
            <a:r>
              <a:rPr lang="en-US" dirty="0" err="1" smtClean="0"/>
              <a:t>waveand</a:t>
            </a:r>
            <a:r>
              <a:rPr lang="en-US" dirty="0" smtClean="0"/>
              <a:t> </a:t>
            </a:r>
            <a:r>
              <a:rPr lang="en-US" dirty="0"/>
              <a:t>is indicated by the letter 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617" y="1326525"/>
            <a:ext cx="6920384" cy="5190185"/>
          </a:xfrm>
          <a:prstGeom prst="rect">
            <a:avLst/>
          </a:prstGeom>
        </p:spPr>
      </p:pic>
    </p:spTree>
    <p:extLst>
      <p:ext uri="{BB962C8B-B14F-4D97-AF65-F5344CB8AC3E}">
        <p14:creationId xmlns:p14="http://schemas.microsoft.com/office/powerpoint/2010/main" val="19948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ECG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6686" y="869203"/>
            <a:ext cx="8116575" cy="5988798"/>
          </a:xfrm>
        </p:spPr>
      </p:pic>
    </p:spTree>
    <p:extLst>
      <p:ext uri="{BB962C8B-B14F-4D97-AF65-F5344CB8AC3E}">
        <p14:creationId xmlns:p14="http://schemas.microsoft.com/office/powerpoint/2010/main" val="142862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ECG Report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Normal </a:t>
            </a:r>
            <a:r>
              <a:rPr lang="en-US" dirty="0" smtClean="0"/>
              <a:t>intervals </a:t>
            </a:r>
          </a:p>
          <a:p>
            <a:r>
              <a:rPr lang="en-US" dirty="0" smtClean="0"/>
              <a:t>The </a:t>
            </a:r>
            <a:r>
              <a:rPr lang="en-US" dirty="0"/>
              <a:t>recording of an ECG on standard paper allows the time taken for the various phases of electrical </a:t>
            </a:r>
            <a:r>
              <a:rPr lang="en-US" dirty="0" err="1"/>
              <a:t>depolarisation</a:t>
            </a:r>
            <a:r>
              <a:rPr lang="en-US" dirty="0"/>
              <a:t> to be measured, usually in milliseconds. There is a </a:t>
            </a:r>
            <a:r>
              <a:rPr lang="en-US" dirty="0" smtClean="0"/>
              <a:t>recognized </a:t>
            </a:r>
            <a:r>
              <a:rPr lang="en-US" dirty="0"/>
              <a:t>normal range for such ‘intervals’:</a:t>
            </a:r>
          </a:p>
          <a:p>
            <a:endParaRPr lang="en-US" dirty="0"/>
          </a:p>
          <a:p>
            <a:r>
              <a:rPr lang="en-US" dirty="0" smtClean="0"/>
              <a:t>  </a:t>
            </a:r>
            <a:r>
              <a:rPr lang="en-US" dirty="0"/>
              <a:t>PR interval (measured from the beginning of the P wave to the first deflection of the QRS complex). Normal range 120 – 200 ms (3 – 5 small squares on ECG paper).</a:t>
            </a:r>
          </a:p>
          <a:p>
            <a:r>
              <a:rPr lang="en-US" dirty="0"/>
              <a:t>    QRS duration (measured from first deflection of QRS complex to end of QRS complex at isoelectric line). Normal range up to 120 ms (3 small squares on ECG paper).</a:t>
            </a:r>
          </a:p>
          <a:p>
            <a:r>
              <a:rPr lang="en-US" dirty="0"/>
              <a:t>    QT interval (measured from first deflection of QRS complex to end of T wave at isoelectric line). Normal range up to 440 ms (though varies with heart rate and may be slightly longer in females)</a:t>
            </a:r>
          </a:p>
          <a:p>
            <a:pPr marL="0" indent="0">
              <a:buNone/>
            </a:pPr>
            <a:r>
              <a:rPr lang="en-US" dirty="0" smtClean="0"/>
              <a:t>Heart </a:t>
            </a:r>
            <a:r>
              <a:rPr lang="en-US" dirty="0"/>
              <a:t>rate estimation from the ECG</a:t>
            </a:r>
          </a:p>
          <a:p>
            <a:pPr marL="0" indent="0">
              <a:buNone/>
            </a:pPr>
            <a:r>
              <a:rPr lang="en-US" dirty="0" smtClean="0"/>
              <a:t>Standard </a:t>
            </a:r>
            <a:r>
              <a:rPr lang="en-US" dirty="0"/>
              <a:t>ECG paper allows an approximate estimation of the heart rate (HR) from an ECG recording. Each second of time is represented by 250 mm (5 large squares) along the horizontal axis. So if the number of large squares between each QRS complex is:</a:t>
            </a:r>
          </a:p>
          <a:p>
            <a:endParaRPr lang="en-US" dirty="0"/>
          </a:p>
          <a:p>
            <a:r>
              <a:rPr lang="en-US" dirty="0"/>
              <a:t>    5 - the HR is 60 beats per minute.</a:t>
            </a:r>
          </a:p>
          <a:p>
            <a:r>
              <a:rPr lang="en-US" dirty="0"/>
              <a:t>    3 - the HR is 100 per minute.</a:t>
            </a:r>
          </a:p>
          <a:p>
            <a:r>
              <a:rPr lang="en-US" dirty="0"/>
              <a:t>    2 - the HR is 150 per minute</a:t>
            </a:r>
          </a:p>
        </p:txBody>
      </p:sp>
    </p:spTree>
    <p:extLst>
      <p:ext uri="{BB962C8B-B14F-4D97-AF65-F5344CB8AC3E}">
        <p14:creationId xmlns:p14="http://schemas.microsoft.com/office/powerpoint/2010/main" val="204623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1</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5504" y="1403798"/>
            <a:ext cx="8715179" cy="5454202"/>
          </a:xfrm>
        </p:spPr>
      </p:pic>
    </p:spTree>
    <p:extLst>
      <p:ext uri="{BB962C8B-B14F-4D97-AF65-F5344CB8AC3E}">
        <p14:creationId xmlns:p14="http://schemas.microsoft.com/office/powerpoint/2010/main" val="183004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535" y="1287887"/>
            <a:ext cx="6194737" cy="5388196"/>
          </a:xfrm>
        </p:spPr>
      </p:pic>
    </p:spTree>
    <p:extLst>
      <p:ext uri="{BB962C8B-B14F-4D97-AF65-F5344CB8AC3E}">
        <p14:creationId xmlns:p14="http://schemas.microsoft.com/office/powerpoint/2010/main" val="305433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 –Spontaneous depolarization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3014" y="1244295"/>
            <a:ext cx="7231751" cy="5457502"/>
          </a:xfrm>
        </p:spPr>
      </p:pic>
    </p:spTree>
    <p:extLst>
      <p:ext uri="{BB962C8B-B14F-4D97-AF65-F5344CB8AC3E}">
        <p14:creationId xmlns:p14="http://schemas.microsoft.com/office/powerpoint/2010/main" val="251982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Refractory period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406" y="1671382"/>
            <a:ext cx="8393211" cy="4922601"/>
          </a:xfrm>
        </p:spPr>
      </p:pic>
    </p:spTree>
    <p:extLst>
      <p:ext uri="{BB962C8B-B14F-4D97-AF65-F5344CB8AC3E}">
        <p14:creationId xmlns:p14="http://schemas.microsoft.com/office/powerpoint/2010/main" val="201243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automaticity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37" y="1455314"/>
            <a:ext cx="7843233" cy="5534108"/>
          </a:xfrm>
        </p:spPr>
      </p:pic>
    </p:spTree>
    <p:extLst>
      <p:ext uri="{BB962C8B-B14F-4D97-AF65-F5344CB8AC3E}">
        <p14:creationId xmlns:p14="http://schemas.microsoft.com/office/powerpoint/2010/main" val="191617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0018" y="1422100"/>
            <a:ext cx="6632620" cy="5451238"/>
          </a:xfrm>
        </p:spPr>
      </p:pic>
    </p:spTree>
    <p:extLst>
      <p:ext uri="{BB962C8B-B14F-4D97-AF65-F5344CB8AC3E}">
        <p14:creationId xmlns:p14="http://schemas.microsoft.com/office/powerpoint/2010/main" val="156520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ECG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9461" y="1378039"/>
            <a:ext cx="7860155" cy="5479962"/>
          </a:xfrm>
        </p:spPr>
      </p:pic>
    </p:spTree>
    <p:extLst>
      <p:ext uri="{BB962C8B-B14F-4D97-AF65-F5344CB8AC3E}">
        <p14:creationId xmlns:p14="http://schemas.microsoft.com/office/powerpoint/2010/main" val="248646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Normal values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Cardiac frequency  60-100/</a:t>
            </a:r>
            <a:r>
              <a:rPr lang="en-US" dirty="0" err="1" smtClean="0"/>
              <a:t>mn</a:t>
            </a:r>
            <a:endParaRPr lang="en-US" dirty="0" smtClean="0"/>
          </a:p>
          <a:p>
            <a:pPr marL="0" indent="0">
              <a:buNone/>
            </a:pPr>
            <a:r>
              <a:rPr lang="en-US" dirty="0" smtClean="0">
                <a:solidFill>
                  <a:srgbClr val="FF0000"/>
                </a:solidFill>
              </a:rPr>
              <a:t>P wave </a:t>
            </a:r>
            <a:r>
              <a:rPr lang="en-US" dirty="0" smtClean="0"/>
              <a:t>:   wide: &lt;100ms   Height &lt;2.5ms    </a:t>
            </a:r>
            <a:r>
              <a:rPr lang="en-US" dirty="0" smtClean="0"/>
              <a:t>Positive, </a:t>
            </a:r>
            <a:r>
              <a:rPr lang="en-US" dirty="0" smtClean="0"/>
              <a:t>frequently negative          </a:t>
            </a:r>
            <a:r>
              <a:rPr lang="en-US" dirty="0" smtClean="0"/>
              <a:t>on </a:t>
            </a:r>
            <a:r>
              <a:rPr lang="en-US" dirty="0" err="1" smtClean="0"/>
              <a:t>aVr</a:t>
            </a:r>
            <a:r>
              <a:rPr lang="en-US" dirty="0" smtClean="0"/>
              <a:t> </a:t>
            </a:r>
            <a:r>
              <a:rPr lang="en-US" dirty="0" smtClean="0"/>
              <a:t>and V1</a:t>
            </a:r>
          </a:p>
          <a:p>
            <a:pPr marL="0" indent="0">
              <a:buNone/>
            </a:pPr>
            <a:r>
              <a:rPr lang="en-US" dirty="0" smtClean="0">
                <a:solidFill>
                  <a:srgbClr val="FF0000"/>
                </a:solidFill>
              </a:rPr>
              <a:t>PR space</a:t>
            </a:r>
            <a:r>
              <a:rPr lang="en-US" dirty="0" smtClean="0"/>
              <a:t>:  120-200ms      Isoelectric level</a:t>
            </a:r>
          </a:p>
          <a:p>
            <a:pPr marL="0" indent="0">
              <a:buNone/>
            </a:pPr>
            <a:r>
              <a:rPr lang="en-US" dirty="0" smtClean="0">
                <a:solidFill>
                  <a:srgbClr val="FF0000"/>
                </a:solidFill>
              </a:rPr>
              <a:t>QRS complex</a:t>
            </a:r>
            <a:r>
              <a:rPr lang="en-US" dirty="0" smtClean="0"/>
              <a:t>: &lt;80ms        small </a:t>
            </a:r>
            <a:r>
              <a:rPr lang="en-US" dirty="0" smtClean="0">
                <a:solidFill>
                  <a:srgbClr val="00B050"/>
                </a:solidFill>
              </a:rPr>
              <a:t>r</a:t>
            </a:r>
            <a:r>
              <a:rPr lang="en-US" dirty="0" smtClean="0"/>
              <a:t> big </a:t>
            </a:r>
            <a:r>
              <a:rPr lang="en-US" dirty="0" smtClean="0">
                <a:solidFill>
                  <a:srgbClr val="00B050"/>
                </a:solidFill>
              </a:rPr>
              <a:t>S</a:t>
            </a:r>
            <a:r>
              <a:rPr lang="en-US" dirty="0" smtClean="0"/>
              <a:t> in V1, </a:t>
            </a:r>
            <a:r>
              <a:rPr lang="en-US" dirty="0" smtClean="0"/>
              <a:t> big </a:t>
            </a:r>
            <a:r>
              <a:rPr lang="en-US" dirty="0" smtClean="0">
                <a:solidFill>
                  <a:srgbClr val="00B050"/>
                </a:solidFill>
              </a:rPr>
              <a:t>R</a:t>
            </a:r>
            <a:r>
              <a:rPr lang="en-US" dirty="0" smtClean="0"/>
              <a:t> small </a:t>
            </a:r>
            <a:r>
              <a:rPr lang="en-US" dirty="0" smtClean="0">
                <a:solidFill>
                  <a:srgbClr val="00B050"/>
                </a:solidFill>
              </a:rPr>
              <a:t>s</a:t>
            </a:r>
            <a:r>
              <a:rPr lang="en-US" dirty="0" smtClean="0"/>
              <a:t> in V6</a:t>
            </a:r>
          </a:p>
          <a:p>
            <a:pPr marL="0" indent="0">
              <a:buNone/>
            </a:pPr>
            <a:r>
              <a:rPr lang="en-US" dirty="0" smtClean="0">
                <a:solidFill>
                  <a:srgbClr val="FF0000"/>
                </a:solidFill>
              </a:rPr>
              <a:t>QRS axis</a:t>
            </a:r>
            <a:r>
              <a:rPr lang="en-US" dirty="0" smtClean="0"/>
              <a:t>:                              between 0 and +90 degrees</a:t>
            </a:r>
          </a:p>
          <a:p>
            <a:pPr marL="0" indent="0">
              <a:buNone/>
            </a:pPr>
            <a:r>
              <a:rPr lang="en-US" dirty="0" smtClean="0">
                <a:solidFill>
                  <a:srgbClr val="FF0000"/>
                </a:solidFill>
              </a:rPr>
              <a:t>ST segment:                         </a:t>
            </a:r>
            <a:r>
              <a:rPr lang="en-US" dirty="0" smtClean="0"/>
              <a:t>Isoelectric  level</a:t>
            </a:r>
          </a:p>
          <a:p>
            <a:pPr marL="0" indent="0">
              <a:buNone/>
            </a:pPr>
            <a:r>
              <a:rPr lang="en-US" dirty="0" smtClean="0">
                <a:solidFill>
                  <a:srgbClr val="FF0000"/>
                </a:solidFill>
              </a:rPr>
              <a:t>T wave</a:t>
            </a:r>
            <a:r>
              <a:rPr lang="en-US" dirty="0" smtClean="0"/>
              <a:t>:                                 </a:t>
            </a:r>
            <a:r>
              <a:rPr lang="en-US" dirty="0" err="1" smtClean="0"/>
              <a:t>Asymetric</a:t>
            </a:r>
            <a:r>
              <a:rPr lang="en-US" dirty="0" smtClean="0"/>
              <a:t>, round summit, harsh sloping</a:t>
            </a:r>
          </a:p>
          <a:p>
            <a:pPr marL="0" indent="0">
              <a:buNone/>
            </a:pPr>
            <a:r>
              <a:rPr lang="en-US" dirty="0"/>
              <a:t> </a:t>
            </a:r>
            <a:r>
              <a:rPr lang="en-US" dirty="0" smtClean="0"/>
              <a:t>                                              negative in aVR, variable in DIII, aVF, V1</a:t>
            </a:r>
          </a:p>
          <a:p>
            <a:pPr marL="0" indent="0">
              <a:buNone/>
            </a:pPr>
            <a:r>
              <a:rPr lang="en-US" dirty="0" smtClean="0">
                <a:solidFill>
                  <a:srgbClr val="FF0000"/>
                </a:solidFill>
              </a:rPr>
              <a:t>QT</a:t>
            </a:r>
            <a:r>
              <a:rPr lang="en-US" dirty="0" smtClean="0"/>
              <a:t>:   Variable in function of cardiac frequency                                          </a:t>
            </a:r>
            <a:endParaRPr lang="en-US" dirty="0"/>
          </a:p>
        </p:txBody>
      </p:sp>
    </p:spTree>
    <p:extLst>
      <p:ext uri="{BB962C8B-B14F-4D97-AF65-F5344CB8AC3E}">
        <p14:creationId xmlns:p14="http://schemas.microsoft.com/office/powerpoint/2010/main" val="218530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822</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How to read an ECG</vt:lpstr>
      <vt:lpstr>Physiology  1</vt:lpstr>
      <vt:lpstr>Physio 2</vt:lpstr>
      <vt:lpstr>Physio –Spontaneous depolarization</vt:lpstr>
      <vt:lpstr>Refractory period</vt:lpstr>
      <vt:lpstr>Cardiac automaticity</vt:lpstr>
      <vt:lpstr>Nervous system</vt:lpstr>
      <vt:lpstr>Components of an ECG</vt:lpstr>
      <vt:lpstr>ECG Normal values</vt:lpstr>
      <vt:lpstr>Interpretation in practice</vt:lpstr>
      <vt:lpstr>The P Wave</vt:lpstr>
      <vt:lpstr>The PR Interval</vt:lpstr>
      <vt:lpstr>The QRS Complex</vt:lpstr>
      <vt:lpstr>Normal ECG</vt:lpstr>
      <vt:lpstr>Normal ECG Report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an ECG</dc:title>
  <dc:creator>Windows User</dc:creator>
  <cp:lastModifiedBy>Windows User</cp:lastModifiedBy>
  <cp:revision>15</cp:revision>
  <dcterms:created xsi:type="dcterms:W3CDTF">2016-01-28T00:32:52Z</dcterms:created>
  <dcterms:modified xsi:type="dcterms:W3CDTF">2017-03-16T23:09:09Z</dcterms:modified>
</cp:coreProperties>
</file>